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HK Modular" charset="1" panose="00000800000000000000"/>
      <p:regular r:id="rId15"/>
    </p:embeddedFont>
    <p:embeddedFont>
      <p:font typeface="Gruppo" charset="1" panose="02000604060000020004"/>
      <p:regular r:id="rId16"/>
    </p:embeddedFont>
    <p:embeddedFont>
      <p:font typeface="Raleway Light" charset="1" panose="00000000000000000000"/>
      <p:regular r:id="rId17"/>
    </p:embeddedFont>
    <p:embeddedFont>
      <p:font typeface="Raleway Light Italics" charset="1" panose="00000000000000000000"/>
      <p:regular r:id="rId18"/>
    </p:embeddedFont>
    <p:embeddedFont>
      <p:font typeface="Raleway Bold" charset="1" panose="00000000000000000000"/>
      <p:regular r:id="rId19"/>
    </p:embeddedFont>
    <p:embeddedFont>
      <p:font typeface="Raleway" charset="1" panose="00000000000000000000"/>
      <p:regular r:id="rId20"/>
    </p:embeddedFont>
    <p:embeddedFont>
      <p:font typeface="Raleway 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https://github.com/Mav233/App-de-recomendaci-n-de-componentes-de-PC.git" TargetMode="External" Type="http://schemas.openxmlformats.org/officeDocument/2006/relationships/hyperlink"/><Relationship Id="rId9"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https://app-de-recomendacion-pc-componentes.streamlit.app" TargetMode="External" Type="http://schemas.openxmlformats.org/officeDocument/2006/relationships/hyperlink"/><Relationship Id="rId9"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154235" y="-723790"/>
            <a:ext cx="3513477" cy="1884501"/>
          </a:xfrm>
          <a:custGeom>
            <a:avLst/>
            <a:gdLst/>
            <a:ahLst/>
            <a:cxnLst/>
            <a:rect r="r" b="b" t="t" l="l"/>
            <a:pathLst>
              <a:path h="1884501" w="3513477">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72862" y="481867"/>
            <a:ext cx="3799594" cy="678844"/>
          </a:xfrm>
          <a:custGeom>
            <a:avLst/>
            <a:gdLst/>
            <a:ahLst/>
            <a:cxnLst/>
            <a:rect r="r" b="b" t="t" l="l"/>
            <a:pathLst>
              <a:path h="678844" w="379959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7249" y="8933667"/>
            <a:ext cx="3513477" cy="1884501"/>
          </a:xfrm>
          <a:custGeom>
            <a:avLst/>
            <a:gdLst/>
            <a:ahLst/>
            <a:cxnLst/>
            <a:rect r="r" b="b" t="t" l="l"/>
            <a:pathLst>
              <a:path h="1884501" w="3513477">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17129" y="7588707"/>
            <a:ext cx="2311059" cy="638693"/>
          </a:xfrm>
          <a:custGeom>
            <a:avLst/>
            <a:gdLst/>
            <a:ahLst/>
            <a:cxnLst/>
            <a:rect r="r" b="b" t="t" l="l"/>
            <a:pathLst>
              <a:path h="638693" w="2311059">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444694" y="1436845"/>
            <a:ext cx="14218520" cy="4296992"/>
          </a:xfrm>
          <a:prstGeom prst="rect">
            <a:avLst/>
          </a:prstGeom>
        </p:spPr>
        <p:txBody>
          <a:bodyPr anchor="t" rtlCol="false" tIns="0" lIns="0" bIns="0" rIns="0">
            <a:spAutoFit/>
          </a:bodyPr>
          <a:lstStyle/>
          <a:p>
            <a:pPr algn="ctr">
              <a:lnSpc>
                <a:spcPts val="11242"/>
              </a:lnSpc>
            </a:pPr>
            <a:r>
              <a:rPr lang="en-US" sz="10314">
                <a:solidFill>
                  <a:srgbClr val="FFFFFF"/>
                </a:solidFill>
                <a:latin typeface="HK Modular"/>
                <a:ea typeface="HK Modular"/>
                <a:cs typeface="HK Modular"/>
                <a:sym typeface="HK Modular"/>
              </a:rPr>
              <a:t>EXPANSIÓN GAME: META VISIÓN</a:t>
            </a:r>
          </a:p>
        </p:txBody>
      </p:sp>
      <p:sp>
        <p:nvSpPr>
          <p:cNvPr name="TextBox 7" id="7"/>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01</a:t>
            </a:r>
          </a:p>
        </p:txBody>
      </p:sp>
      <p:sp>
        <p:nvSpPr>
          <p:cNvPr name="TextBox 8" id="8"/>
          <p:cNvSpPr txBox="true"/>
          <p:nvPr/>
        </p:nvSpPr>
        <p:spPr>
          <a:xfrm rot="0">
            <a:off x="3941611" y="5752887"/>
            <a:ext cx="10923996" cy="1341887"/>
          </a:xfrm>
          <a:prstGeom prst="rect">
            <a:avLst/>
          </a:prstGeom>
        </p:spPr>
        <p:txBody>
          <a:bodyPr anchor="t" rtlCol="false" tIns="0" lIns="0" bIns="0" rIns="0">
            <a:spAutoFit/>
          </a:bodyPr>
          <a:lstStyle/>
          <a:p>
            <a:pPr algn="ctr">
              <a:lnSpc>
                <a:spcPts val="2673"/>
              </a:lnSpc>
            </a:pPr>
            <a:r>
              <a:rPr lang="en-US" sz="2475">
                <a:solidFill>
                  <a:srgbClr val="FFFFFF"/>
                </a:solidFill>
                <a:latin typeface="Gruppo"/>
                <a:ea typeface="Gruppo"/>
                <a:cs typeface="Gruppo"/>
                <a:sym typeface="Gruppo"/>
              </a:rPr>
              <a:t>Estudiante: Maico Agustin Vivas</a:t>
            </a:r>
          </a:p>
          <a:p>
            <a:pPr algn="ctr">
              <a:lnSpc>
                <a:spcPts val="2673"/>
              </a:lnSpc>
            </a:pPr>
            <a:r>
              <a:rPr lang="en-US" sz="2475">
                <a:solidFill>
                  <a:srgbClr val="FFFFFF"/>
                </a:solidFill>
                <a:latin typeface="Gruppo"/>
                <a:ea typeface="Gruppo"/>
                <a:cs typeface="Gruppo"/>
                <a:sym typeface="Gruppo"/>
              </a:rPr>
              <a:t>Título del Proyecto: Expansión Game: Meta Visión - Sistema de Recomendación de Componentes de Computación con IA</a:t>
            </a:r>
          </a:p>
          <a:p>
            <a:pPr algn="ctr">
              <a:lnSpc>
                <a:spcPts val="2565"/>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02</a:t>
            </a:r>
          </a:p>
        </p:txBody>
      </p:sp>
      <p:sp>
        <p:nvSpPr>
          <p:cNvPr name="TextBox 6" id="6"/>
          <p:cNvSpPr txBox="true"/>
          <p:nvPr/>
        </p:nvSpPr>
        <p:spPr>
          <a:xfrm rot="0">
            <a:off x="1776071" y="3663448"/>
            <a:ext cx="8056247" cy="860801"/>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INTRODUCCIÓN</a:t>
            </a:r>
          </a:p>
        </p:txBody>
      </p:sp>
      <p:sp>
        <p:nvSpPr>
          <p:cNvPr name="TextBox 7" id="7"/>
          <p:cNvSpPr txBox="true"/>
          <p:nvPr/>
        </p:nvSpPr>
        <p:spPr>
          <a:xfrm rot="0">
            <a:off x="9901384" y="3127242"/>
            <a:ext cx="6704049" cy="5214407"/>
          </a:xfrm>
          <a:prstGeom prst="rect">
            <a:avLst/>
          </a:prstGeom>
        </p:spPr>
        <p:txBody>
          <a:bodyPr anchor="t" rtlCol="false" tIns="0" lIns="0" bIns="0" rIns="0">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La selección de componentes de computación puede ser un desafío para muchos usuarios, especialmente aquellos con poco conocimiento técnico. Con el avance de la Inteligencia Artificial (IA), es posible desarrollar sistemas que guíen a los usuarios en la elección de los mejores componentes según sus necesidades y presupuesto. Este proyecto busca implementar un sistema de recomendación basado en IA para facilitar este proceso, optimizando la experiencia de compra en un eCommerce especializado en hardware.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497396" y="6203611"/>
            <a:ext cx="11833983" cy="2444176"/>
            <a:chOff x="0" y="0"/>
            <a:chExt cx="1833394" cy="378667"/>
          </a:xfrm>
        </p:grpSpPr>
        <p:sp>
          <p:nvSpPr>
            <p:cNvPr name="Freeform 6" id="6"/>
            <p:cNvSpPr/>
            <p:nvPr/>
          </p:nvSpPr>
          <p:spPr>
            <a:xfrm flipH="false" flipV="false" rot="0">
              <a:off x="0" y="0"/>
              <a:ext cx="1833394" cy="378667"/>
            </a:xfrm>
            <a:custGeom>
              <a:avLst/>
              <a:gdLst/>
              <a:ahLst/>
              <a:cxnLst/>
              <a:rect r="r" b="b" t="t" l="l"/>
              <a:pathLst>
                <a:path h="378667" w="1833394">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a:blip r:embed="rId6"/>
              <a:stretch>
                <a:fillRect l="0" t="-86172" r="0" b="-86172"/>
              </a:stretch>
            </a:blipFill>
            <a:ln w="38100" cap="rnd">
              <a:solidFill>
                <a:srgbClr val="9FCDFF"/>
              </a:solidFill>
              <a:prstDash val="solid"/>
              <a:round/>
            </a:ln>
          </p:spPr>
        </p:sp>
      </p:grpSp>
      <p:sp>
        <p:nvSpPr>
          <p:cNvPr name="TextBox 7" id="7"/>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04</a:t>
            </a:r>
          </a:p>
        </p:txBody>
      </p:sp>
      <p:sp>
        <p:nvSpPr>
          <p:cNvPr name="TextBox 8" id="8"/>
          <p:cNvSpPr txBox="true"/>
          <p:nvPr/>
        </p:nvSpPr>
        <p:spPr>
          <a:xfrm rot="0">
            <a:off x="4003523" y="2235401"/>
            <a:ext cx="11028326" cy="863267"/>
          </a:xfrm>
          <a:prstGeom prst="rect">
            <a:avLst/>
          </a:prstGeom>
        </p:spPr>
        <p:txBody>
          <a:bodyPr anchor="t" rtlCol="false" tIns="0" lIns="0" bIns="0" rIns="0">
            <a:spAutoFit/>
          </a:bodyPr>
          <a:lstStyle/>
          <a:p>
            <a:pPr algn="ctr">
              <a:lnSpc>
                <a:spcPts val="6880"/>
              </a:lnSpc>
            </a:pPr>
            <a:r>
              <a:rPr lang="en-US" sz="5460">
                <a:solidFill>
                  <a:srgbClr val="FFFFFF"/>
                </a:solidFill>
                <a:latin typeface="HK Modular"/>
                <a:ea typeface="HK Modular"/>
                <a:cs typeface="HK Modular"/>
                <a:sym typeface="HK Modular"/>
              </a:rPr>
              <a:t>PROBLEMÁTICA</a:t>
            </a:r>
          </a:p>
        </p:txBody>
      </p:sp>
      <p:sp>
        <p:nvSpPr>
          <p:cNvPr name="TextBox 9" id="9"/>
          <p:cNvSpPr txBox="true"/>
          <p:nvPr/>
        </p:nvSpPr>
        <p:spPr>
          <a:xfrm rot="0">
            <a:off x="2655994" y="3594274"/>
            <a:ext cx="13441159" cy="1871132"/>
          </a:xfrm>
          <a:prstGeom prst="rect">
            <a:avLst/>
          </a:prstGeom>
        </p:spPr>
        <p:txBody>
          <a:bodyPr anchor="t" rtlCol="false" tIns="0" lIns="0" bIns="0" rIns="0">
            <a:spAutoFit/>
          </a:bodyPr>
          <a:lstStyle/>
          <a:p>
            <a:pPr algn="ctr">
              <a:lnSpc>
                <a:spcPts val="2999"/>
              </a:lnSpc>
              <a:spcBef>
                <a:spcPct val="0"/>
              </a:spcBef>
            </a:pPr>
            <a:r>
              <a:rPr lang="en-US" sz="2777">
                <a:solidFill>
                  <a:srgbClr val="FFFFFF"/>
                </a:solidFill>
                <a:latin typeface="Raleway Light"/>
                <a:ea typeface="Raleway Light"/>
                <a:cs typeface="Raleway Light"/>
                <a:sym typeface="Raleway Light"/>
              </a:rPr>
              <a:t>Muchos usuarios enfrentan dificultades al armar una PC debido a la gran cantidad de opciones disponibles y la necesidad de compatibilidad entre componentes. Esto puede llevar a compras incorrectas, desperdicio de dinero y una experiencia frustrante. Además, en tiendas online, los clientes pueden abandonar la compra por falta de asesoramiento técnico inmediato.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5052" y="3381068"/>
            <a:ext cx="6903652" cy="4606619"/>
          </a:xfrm>
          <a:custGeom>
            <a:avLst/>
            <a:gdLst/>
            <a:ahLst/>
            <a:cxnLst/>
            <a:rect r="r" b="b" t="t" l="l"/>
            <a:pathLst>
              <a:path h="4606619" w="6903652">
                <a:moveTo>
                  <a:pt x="0" y="0"/>
                </a:moveTo>
                <a:lnTo>
                  <a:pt x="6903653" y="0"/>
                </a:lnTo>
                <a:lnTo>
                  <a:pt x="6903653" y="4606619"/>
                </a:lnTo>
                <a:lnTo>
                  <a:pt x="0" y="46066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032728" y="4182416"/>
            <a:ext cx="6526927" cy="2730483"/>
            <a:chOff x="0" y="0"/>
            <a:chExt cx="1011192" cy="423023"/>
          </a:xfrm>
        </p:grpSpPr>
        <p:sp>
          <p:nvSpPr>
            <p:cNvPr name="Freeform 7" id="7"/>
            <p:cNvSpPr/>
            <p:nvPr/>
          </p:nvSpPr>
          <p:spPr>
            <a:xfrm flipH="false" flipV="false" rot="0">
              <a:off x="0" y="0"/>
              <a:ext cx="1011192" cy="423023"/>
            </a:xfrm>
            <a:custGeom>
              <a:avLst/>
              <a:gdLst/>
              <a:ahLst/>
              <a:cxnLst/>
              <a:rect r="r" b="b" t="t" l="l"/>
              <a:pathLst>
                <a:path h="423023" w="1011192">
                  <a:moveTo>
                    <a:pt x="0" y="0"/>
                  </a:moveTo>
                  <a:lnTo>
                    <a:pt x="1011192" y="0"/>
                  </a:lnTo>
                  <a:lnTo>
                    <a:pt x="1011192" y="423023"/>
                  </a:lnTo>
                  <a:lnTo>
                    <a:pt x="0" y="423023"/>
                  </a:lnTo>
                  <a:close/>
                </a:path>
              </a:pathLst>
            </a:custGeom>
            <a:blipFill>
              <a:blip r:embed="rId8"/>
              <a:stretch>
                <a:fillRect l="0" t="-21" r="0" b="-59437"/>
              </a:stretch>
            </a:blipFill>
          </p:spPr>
        </p:sp>
      </p:grpSp>
      <p:sp>
        <p:nvSpPr>
          <p:cNvPr name="TextBox 8" id="8"/>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02</a:t>
            </a:r>
          </a:p>
        </p:txBody>
      </p:sp>
      <p:sp>
        <p:nvSpPr>
          <p:cNvPr name="TextBox 9" id="9"/>
          <p:cNvSpPr txBox="true"/>
          <p:nvPr/>
        </p:nvSpPr>
        <p:spPr>
          <a:xfrm rot="0">
            <a:off x="1904399" y="1584805"/>
            <a:ext cx="6783584" cy="1720387"/>
          </a:xfrm>
          <a:prstGeom prst="rect">
            <a:avLst/>
          </a:prstGeom>
        </p:spPr>
        <p:txBody>
          <a:bodyPr anchor="t" rtlCol="false" tIns="0" lIns="0" bIns="0" rIns="0">
            <a:spAutoFit/>
          </a:bodyPr>
          <a:lstStyle/>
          <a:p>
            <a:pPr algn="l">
              <a:lnSpc>
                <a:spcPts val="6860"/>
              </a:lnSpc>
            </a:pPr>
            <a:r>
              <a:rPr lang="en-US" sz="5445">
                <a:solidFill>
                  <a:srgbClr val="FFFFFF"/>
                </a:solidFill>
                <a:latin typeface="HK Modular"/>
                <a:ea typeface="HK Modular"/>
                <a:cs typeface="HK Modular"/>
                <a:sym typeface="HK Modular"/>
              </a:rPr>
              <a:t>SOLUCIÓN PROPUESTA</a:t>
            </a:r>
          </a:p>
        </p:txBody>
      </p:sp>
      <p:sp>
        <p:nvSpPr>
          <p:cNvPr name="TextBox 10" id="10"/>
          <p:cNvSpPr txBox="true"/>
          <p:nvPr/>
        </p:nvSpPr>
        <p:spPr>
          <a:xfrm rot="0">
            <a:off x="8782008" y="1113188"/>
            <a:ext cx="6704049" cy="7775870"/>
          </a:xfrm>
          <a:prstGeom prst="rect">
            <a:avLst/>
          </a:prstGeom>
        </p:spPr>
        <p:txBody>
          <a:bodyPr anchor="t" rtlCol="false" tIns="0" lIns="0" bIns="0" rIns="0">
            <a:spAutoFit/>
          </a:bodyPr>
          <a:lstStyle/>
          <a:p>
            <a:pPr algn="l">
              <a:lnSpc>
                <a:spcPts val="2999"/>
              </a:lnSpc>
            </a:pPr>
            <a:r>
              <a:rPr lang="en-US" sz="2777" i="true">
                <a:solidFill>
                  <a:srgbClr val="FFFFFF"/>
                </a:solidFill>
                <a:latin typeface="Raleway Light Italics"/>
                <a:ea typeface="Raleway Light Italics"/>
                <a:cs typeface="Raleway Light Italics"/>
                <a:sym typeface="Raleway Light Italics"/>
              </a:rPr>
              <a:t>Se propone el desarrollo de un sistema de recomendación basado en IA que:</a:t>
            </a:r>
          </a:p>
          <a:p>
            <a:pPr algn="l">
              <a:lnSpc>
                <a:spcPts val="2999"/>
              </a:lnSpc>
            </a:pPr>
          </a:p>
          <a:p>
            <a:pPr algn="l">
              <a:lnSpc>
                <a:spcPts val="2999"/>
              </a:lnSpc>
            </a:pPr>
            <a:r>
              <a:rPr lang="en-US" sz="2777" b="true">
                <a:solidFill>
                  <a:srgbClr val="FFFFFF"/>
                </a:solidFill>
                <a:latin typeface="Raleway Bold"/>
                <a:ea typeface="Raleway Bold"/>
                <a:cs typeface="Raleway Bold"/>
                <a:sym typeface="Raleway Bold"/>
              </a:rPr>
              <a:t>Brinde recomendaciones personalizadas según el uso previsto, el presupuesto y los componentes existentes.</a:t>
            </a:r>
          </a:p>
          <a:p>
            <a:pPr algn="l">
              <a:lnSpc>
                <a:spcPts val="2999"/>
              </a:lnSpc>
            </a:pPr>
          </a:p>
          <a:p>
            <a:pPr algn="l">
              <a:lnSpc>
                <a:spcPts val="2999"/>
              </a:lnSpc>
            </a:pPr>
            <a:r>
              <a:rPr lang="en-US" sz="2777" b="true">
                <a:solidFill>
                  <a:srgbClr val="FFFFFF"/>
                </a:solidFill>
                <a:latin typeface="Raleway Bold"/>
                <a:ea typeface="Raleway Bold"/>
                <a:cs typeface="Raleway Bold"/>
                <a:sym typeface="Raleway Bold"/>
              </a:rPr>
              <a:t>Valide la compatibilidad entre piezas para evitar errores en la compra.</a:t>
            </a:r>
          </a:p>
          <a:p>
            <a:pPr algn="l">
              <a:lnSpc>
                <a:spcPts val="2999"/>
              </a:lnSpc>
            </a:pPr>
          </a:p>
          <a:p>
            <a:pPr algn="l">
              <a:lnSpc>
                <a:spcPts val="2999"/>
              </a:lnSpc>
            </a:pPr>
            <a:r>
              <a:rPr lang="en-US" sz="2777" b="true">
                <a:solidFill>
                  <a:srgbClr val="FFFFFF"/>
                </a:solidFill>
                <a:latin typeface="Raleway Bold"/>
                <a:ea typeface="Raleway Bold"/>
                <a:cs typeface="Raleway Bold"/>
                <a:sym typeface="Raleway Bold"/>
              </a:rPr>
              <a:t>Responda dudas frecuentes sobre especificaciones técnicas.</a:t>
            </a:r>
          </a:p>
          <a:p>
            <a:pPr algn="l">
              <a:lnSpc>
                <a:spcPts val="2999"/>
              </a:lnSpc>
            </a:pPr>
          </a:p>
          <a:p>
            <a:pPr algn="l">
              <a:lnSpc>
                <a:spcPts val="2999"/>
              </a:lnSpc>
            </a:pPr>
            <a:r>
              <a:rPr lang="en-US" sz="2777" b="true">
                <a:solidFill>
                  <a:srgbClr val="FFFFFF"/>
                </a:solidFill>
                <a:latin typeface="Raleway Bold"/>
                <a:ea typeface="Raleway Bold"/>
                <a:cs typeface="Raleway Bold"/>
                <a:sym typeface="Raleway Bold"/>
              </a:rPr>
              <a:t>Optimice configuraciones según el presupuesto disponible.</a:t>
            </a:r>
          </a:p>
          <a:p>
            <a:pPr algn="l">
              <a:lnSpc>
                <a:spcPts val="2999"/>
              </a:lnSpc>
            </a:pPr>
          </a:p>
          <a:p>
            <a:pPr algn="l">
              <a:lnSpc>
                <a:spcPts val="2891"/>
              </a:lnSpc>
              <a:spcBef>
                <a:spcPct val="0"/>
              </a:spcBef>
            </a:pPr>
            <a:r>
              <a:rPr lang="en-US" sz="2677" i="true">
                <a:solidFill>
                  <a:srgbClr val="FFFFFF"/>
                </a:solidFill>
                <a:latin typeface="Raleway Light Italics"/>
                <a:ea typeface="Raleway Light Italics"/>
                <a:cs typeface="Raleway Light Italics"/>
                <a:sym typeface="Raleway Light Italics"/>
              </a:rPr>
              <a:t>El uso de IA permitirá automatizar y mejorar la precisión de las recomendaciones, proporcionando una experiencia más eficiente y satisfactoria para el usuario.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580083" y="578364"/>
            <a:ext cx="839609" cy="450336"/>
          </a:xfrm>
          <a:custGeom>
            <a:avLst/>
            <a:gdLst/>
            <a:ahLst/>
            <a:cxnLst/>
            <a:rect r="r" b="b" t="t" l="l"/>
            <a:pathLst>
              <a:path h="450336" w="839609">
                <a:moveTo>
                  <a:pt x="0" y="0"/>
                </a:moveTo>
                <a:lnTo>
                  <a:pt x="839608" y="0"/>
                </a:lnTo>
                <a:lnTo>
                  <a:pt x="839608" y="450336"/>
                </a:lnTo>
                <a:lnTo>
                  <a:pt x="0" y="4503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9691" y="578364"/>
            <a:ext cx="839609" cy="450336"/>
          </a:xfrm>
          <a:custGeom>
            <a:avLst/>
            <a:gdLst/>
            <a:ahLst/>
            <a:cxnLst/>
            <a:rect r="r" b="b" t="t" l="l"/>
            <a:pathLst>
              <a:path h="450336" w="839609">
                <a:moveTo>
                  <a:pt x="0" y="0"/>
                </a:moveTo>
                <a:lnTo>
                  <a:pt x="839609" y="0"/>
                </a:lnTo>
                <a:lnTo>
                  <a:pt x="839609" y="450336"/>
                </a:lnTo>
                <a:lnTo>
                  <a:pt x="0" y="4503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877397" y="2102106"/>
            <a:ext cx="6205782" cy="6205782"/>
            <a:chOff x="0" y="0"/>
            <a:chExt cx="14840029" cy="14840029"/>
          </a:xfrm>
        </p:grpSpPr>
        <p:sp>
          <p:nvSpPr>
            <p:cNvPr name="Freeform 6" id="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name="Freeform 7" id="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8" id="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32961" t="0" r="-32961" b="0"/>
              </a:stretch>
            </a:blipFill>
          </p:spPr>
        </p:sp>
      </p:grpSp>
      <p:sp>
        <p:nvSpPr>
          <p:cNvPr name="TextBox 9" id="9"/>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name="TextBox 10" id="10"/>
          <p:cNvSpPr txBox="true"/>
          <p:nvPr/>
        </p:nvSpPr>
        <p:spPr>
          <a:xfrm rot="0">
            <a:off x="8083179" y="1271680"/>
            <a:ext cx="8908567" cy="2589421"/>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PROPUESTA DE APLICACIÓN WEB CON IA</a:t>
            </a:r>
          </a:p>
        </p:txBody>
      </p:sp>
      <p:sp>
        <p:nvSpPr>
          <p:cNvPr name="TextBox 11" id="11"/>
          <p:cNvSpPr txBox="true"/>
          <p:nvPr/>
        </p:nvSpPr>
        <p:spPr>
          <a:xfrm rot="0">
            <a:off x="8573343" y="4095726"/>
            <a:ext cx="9186562" cy="4842932"/>
          </a:xfrm>
          <a:prstGeom prst="rect">
            <a:avLst/>
          </a:prstGeom>
        </p:spPr>
        <p:txBody>
          <a:bodyPr anchor="t" rtlCol="false" tIns="0" lIns="0" bIns="0" rIns="0">
            <a:spAutoFit/>
          </a:bodyPr>
          <a:lstStyle/>
          <a:p>
            <a:pPr algn="l">
              <a:lnSpc>
                <a:spcPts val="2999"/>
              </a:lnSpc>
            </a:pPr>
            <a:r>
              <a:rPr lang="en-US" sz="2777" b="true">
                <a:solidFill>
                  <a:srgbClr val="FFFFFF"/>
                </a:solidFill>
                <a:latin typeface="Raleway Bold"/>
                <a:ea typeface="Raleway Bold"/>
                <a:cs typeface="Raleway Bold"/>
                <a:sym typeface="Raleway Bold"/>
              </a:rPr>
              <a:t>Nombre de la App:</a:t>
            </a:r>
            <a:r>
              <a:rPr lang="en-US" sz="2777">
                <a:solidFill>
                  <a:srgbClr val="FFFFFF"/>
                </a:solidFill>
                <a:latin typeface="Raleway Light"/>
                <a:ea typeface="Raleway Light"/>
                <a:cs typeface="Raleway Light"/>
                <a:sym typeface="Raleway Light"/>
              </a:rPr>
              <a:t> Expansión Game: Meta Visión</a:t>
            </a:r>
          </a:p>
          <a:p>
            <a:pPr algn="l">
              <a:lnSpc>
                <a:spcPts val="2999"/>
              </a:lnSpc>
            </a:pPr>
            <a:r>
              <a:rPr lang="en-US" sz="2777" b="true">
                <a:solidFill>
                  <a:srgbClr val="FFFFFF"/>
                </a:solidFill>
                <a:latin typeface="Raleway Bold"/>
                <a:ea typeface="Raleway Bold"/>
                <a:cs typeface="Raleway Bold"/>
                <a:sym typeface="Raleway Bold"/>
              </a:rPr>
              <a:t>Función Principal:</a:t>
            </a:r>
            <a:r>
              <a:rPr lang="en-US" sz="2777">
                <a:solidFill>
                  <a:srgbClr val="FFFFFF"/>
                </a:solidFill>
                <a:latin typeface="Raleway Light"/>
                <a:ea typeface="Raleway Light"/>
                <a:cs typeface="Raleway Light"/>
                <a:sym typeface="Raleway Light"/>
              </a:rPr>
              <a:t> Asistir a los clientes en la selección de componentes de hardware mediante IA.</a:t>
            </a:r>
          </a:p>
          <a:p>
            <a:pPr algn="l">
              <a:lnSpc>
                <a:spcPts val="2999"/>
              </a:lnSpc>
            </a:pPr>
            <a:r>
              <a:rPr lang="en-US" sz="2777" b="true">
                <a:solidFill>
                  <a:srgbClr val="FFFFFF"/>
                </a:solidFill>
                <a:latin typeface="Raleway Bold"/>
                <a:ea typeface="Raleway Bold"/>
                <a:cs typeface="Raleway Bold"/>
                <a:sym typeface="Raleway Bold"/>
              </a:rPr>
              <a:t>Tarea Específica:</a:t>
            </a:r>
            <a:r>
              <a:rPr lang="en-US" sz="2777">
                <a:solidFill>
                  <a:srgbClr val="FFFFFF"/>
                </a:solidFill>
                <a:latin typeface="Raleway Light"/>
                <a:ea typeface="Raleway Light"/>
                <a:cs typeface="Raleway Light"/>
                <a:sym typeface="Raleway Light"/>
              </a:rPr>
              <a:t> Analizar las necesidades del usuario y recomendarle la mejor combinación de componentes optimizando rendimiento y compatibilidad.</a:t>
            </a:r>
          </a:p>
          <a:p>
            <a:pPr algn="l">
              <a:lnSpc>
                <a:spcPts val="2999"/>
              </a:lnSpc>
            </a:pPr>
            <a:r>
              <a:rPr lang="en-US" sz="2777" b="true">
                <a:solidFill>
                  <a:srgbClr val="FFFFFF"/>
                </a:solidFill>
                <a:latin typeface="Raleway Bold"/>
                <a:ea typeface="Raleway Bold"/>
                <a:cs typeface="Raleway Bold"/>
                <a:sym typeface="Raleway Bold"/>
              </a:rPr>
              <a:t>Integración de IA:</a:t>
            </a:r>
            <a:r>
              <a:rPr lang="en-US" sz="2777">
                <a:solidFill>
                  <a:srgbClr val="FFFFFF"/>
                </a:solidFill>
                <a:latin typeface="Raleway Light"/>
                <a:ea typeface="Raleway Light"/>
                <a:cs typeface="Raleway Light"/>
                <a:sym typeface="Raleway Light"/>
              </a:rPr>
              <a:t> Se usará Gemini para interpretar los requerimientos del usuario y ofrecer respuestas inteligentes y personalizadas.</a:t>
            </a:r>
          </a:p>
          <a:p>
            <a:pPr algn="l">
              <a:lnSpc>
                <a:spcPts val="2999"/>
              </a:lnSpc>
            </a:pPr>
            <a:r>
              <a:rPr lang="en-US" sz="2777" i="true">
                <a:solidFill>
                  <a:srgbClr val="FFFFFF"/>
                </a:solidFill>
                <a:latin typeface="Raleway Light Italics"/>
                <a:ea typeface="Raleway Light Italics"/>
                <a:cs typeface="Raleway Light Italics"/>
                <a:sym typeface="Raleway Light Italics"/>
              </a:rPr>
              <a:t>Esta aplicación es relevante porque facilita la compra informada y evita errores en la elección de hardware, mejorando la experiencia de compra online.</a:t>
            </a:r>
          </a:p>
          <a:p>
            <a:pPr algn="l">
              <a:lnSpc>
                <a:spcPts val="29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006462" y="2345931"/>
            <a:ext cx="3598971" cy="5754169"/>
          </a:xfrm>
          <a:custGeom>
            <a:avLst/>
            <a:gdLst/>
            <a:ahLst/>
            <a:cxnLst/>
            <a:rect r="r" b="b" t="t" l="l"/>
            <a:pathLst>
              <a:path h="5754169" w="3598971">
                <a:moveTo>
                  <a:pt x="0" y="0"/>
                </a:moveTo>
                <a:lnTo>
                  <a:pt x="3598971" y="0"/>
                </a:lnTo>
                <a:lnTo>
                  <a:pt x="3598971" y="5754169"/>
                </a:lnTo>
                <a:lnTo>
                  <a:pt x="0" y="57541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name="TextBox 7" id="7"/>
          <p:cNvSpPr txBox="true"/>
          <p:nvPr/>
        </p:nvSpPr>
        <p:spPr>
          <a:xfrm rot="0">
            <a:off x="1776071" y="2789195"/>
            <a:ext cx="8134270" cy="863267"/>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CÓDIGO FUENTE</a:t>
            </a:r>
          </a:p>
        </p:txBody>
      </p:sp>
      <p:sp>
        <p:nvSpPr>
          <p:cNvPr name="TextBox 8" id="8"/>
          <p:cNvSpPr txBox="true"/>
          <p:nvPr/>
        </p:nvSpPr>
        <p:spPr>
          <a:xfrm rot="0">
            <a:off x="1776071" y="4982240"/>
            <a:ext cx="10422130" cy="2242607"/>
          </a:xfrm>
          <a:prstGeom prst="rect">
            <a:avLst/>
          </a:prstGeom>
        </p:spPr>
        <p:txBody>
          <a:bodyPr anchor="t" rtlCol="false" tIns="0" lIns="0" bIns="0" rIns="0">
            <a:spAutoFit/>
          </a:bodyPr>
          <a:lstStyle/>
          <a:p>
            <a:pPr algn="l">
              <a:lnSpc>
                <a:spcPts val="2999"/>
              </a:lnSpc>
            </a:pPr>
            <a:r>
              <a:rPr lang="en-US" sz="2777">
                <a:solidFill>
                  <a:srgbClr val="FFFFFF"/>
                </a:solidFill>
                <a:latin typeface="Raleway Light"/>
                <a:ea typeface="Raleway Light"/>
                <a:cs typeface="Raleway Light"/>
                <a:sym typeface="Raleway Light"/>
              </a:rPr>
              <a:t>El código fuente del proyecto está disponible en un repositorio de GitHub:</a:t>
            </a:r>
          </a:p>
          <a:p>
            <a:pPr algn="l">
              <a:lnSpc>
                <a:spcPts val="2999"/>
              </a:lnSpc>
            </a:pPr>
            <a:r>
              <a:rPr lang="en-US" sz="2777" u="sng">
                <a:solidFill>
                  <a:srgbClr val="FFFFFF"/>
                </a:solidFill>
                <a:latin typeface="Raleway"/>
                <a:ea typeface="Raleway"/>
                <a:cs typeface="Raleway"/>
                <a:sym typeface="Raleway"/>
                <a:hlinkClick r:id="rId8" tooltip="https://github.com/Mav233/App-de-recomendaci-n-de-componentes-de-PC.git"/>
              </a:rPr>
              <a:t>Enlace al repositorio de GitHub</a:t>
            </a:r>
          </a:p>
          <a:p>
            <a:pPr algn="l">
              <a:lnSpc>
                <a:spcPts val="2999"/>
              </a:lnSpc>
            </a:pPr>
          </a:p>
          <a:p>
            <a:pPr algn="l">
              <a:lnSpc>
                <a:spcPts val="2999"/>
              </a:lnSpc>
              <a:spcBef>
                <a:spcPct val="0"/>
              </a:spcBef>
            </a:pPr>
            <a:r>
              <a:rPr lang="en-US" sz="2777">
                <a:solidFill>
                  <a:srgbClr val="FFFFFF"/>
                </a:solidFill>
                <a:latin typeface="Raleway Light"/>
                <a:ea typeface="Raleway Light"/>
                <a:cs typeface="Raleway Light"/>
                <a:sym typeface="Raleway Light"/>
              </a:rPr>
              <a:t>El repositorio incluye un archivo .gitignore para evitar la inclusión de archivos sensibles como credenciales de API.</a:t>
            </a:r>
          </a:p>
        </p:txBody>
      </p:sp>
      <p:grpSp>
        <p:nvGrpSpPr>
          <p:cNvPr name="Group 9" id="9"/>
          <p:cNvGrpSpPr>
            <a:grpSpLocks noChangeAspect="true"/>
          </p:cNvGrpSpPr>
          <p:nvPr/>
        </p:nvGrpSpPr>
        <p:grpSpPr>
          <a:xfrm rot="0">
            <a:off x="12873687" y="3291828"/>
            <a:ext cx="3965809" cy="3965809"/>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28366" y="1790397"/>
            <a:ext cx="4518358" cy="7224119"/>
          </a:xfrm>
          <a:custGeom>
            <a:avLst/>
            <a:gdLst/>
            <a:ahLst/>
            <a:cxnLst/>
            <a:rect r="r" b="b" t="t" l="l"/>
            <a:pathLst>
              <a:path h="7224119" w="4518358">
                <a:moveTo>
                  <a:pt x="0" y="0"/>
                </a:moveTo>
                <a:lnTo>
                  <a:pt x="4518358" y="0"/>
                </a:lnTo>
                <a:lnTo>
                  <a:pt x="4518358" y="7224120"/>
                </a:lnTo>
                <a:lnTo>
                  <a:pt x="0" y="72241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name="TextBox 7" id="7"/>
          <p:cNvSpPr txBox="true"/>
          <p:nvPr/>
        </p:nvSpPr>
        <p:spPr>
          <a:xfrm rot="0">
            <a:off x="5656638" y="2014669"/>
            <a:ext cx="9923444" cy="2409825"/>
          </a:xfrm>
          <a:prstGeom prst="rect">
            <a:avLst/>
          </a:prstGeom>
        </p:spPr>
        <p:txBody>
          <a:bodyPr anchor="t" rtlCol="false" tIns="0" lIns="0" bIns="0" rIns="0">
            <a:spAutoFit/>
          </a:bodyPr>
          <a:lstStyle/>
          <a:p>
            <a:pPr algn="l">
              <a:lnSpc>
                <a:spcPts val="6300"/>
              </a:lnSpc>
            </a:pPr>
            <a:r>
              <a:rPr lang="en-US" sz="5000">
                <a:solidFill>
                  <a:srgbClr val="FFFFFF"/>
                </a:solidFill>
                <a:latin typeface="HK Modular"/>
                <a:ea typeface="HK Modular"/>
                <a:cs typeface="HK Modular"/>
                <a:sym typeface="HK Modular"/>
              </a:rPr>
              <a:t>ENLACE DE LA APLICACIÓN EN STREAMLIT</a:t>
            </a:r>
          </a:p>
        </p:txBody>
      </p:sp>
      <p:sp>
        <p:nvSpPr>
          <p:cNvPr name="TextBox 8" id="8"/>
          <p:cNvSpPr txBox="true"/>
          <p:nvPr/>
        </p:nvSpPr>
        <p:spPr>
          <a:xfrm rot="0">
            <a:off x="5656638" y="4976944"/>
            <a:ext cx="10422130" cy="1128182"/>
          </a:xfrm>
          <a:prstGeom prst="rect">
            <a:avLst/>
          </a:prstGeom>
        </p:spPr>
        <p:txBody>
          <a:bodyPr anchor="t" rtlCol="false" tIns="0" lIns="0" bIns="0" rIns="0">
            <a:spAutoFit/>
          </a:bodyPr>
          <a:lstStyle/>
          <a:p>
            <a:pPr algn="l">
              <a:lnSpc>
                <a:spcPts val="2999"/>
              </a:lnSpc>
            </a:pPr>
            <a:r>
              <a:rPr lang="en-US" sz="2777">
                <a:solidFill>
                  <a:srgbClr val="FFFFFF"/>
                </a:solidFill>
                <a:latin typeface="Raleway Light"/>
                <a:ea typeface="Raleway Light"/>
                <a:cs typeface="Raleway Light"/>
                <a:sym typeface="Raleway Light"/>
              </a:rPr>
              <a:t>La aplicación está desplegada en Streamlit Cloud y puede ser accesible en el siguiente enlace: </a:t>
            </a:r>
            <a:r>
              <a:rPr lang="en-US" sz="2777" u="sng">
                <a:solidFill>
                  <a:srgbClr val="FFFFFF"/>
                </a:solidFill>
                <a:latin typeface="Raleway Light"/>
                <a:ea typeface="Raleway Light"/>
                <a:cs typeface="Raleway Light"/>
                <a:sym typeface="Raleway Light"/>
                <a:hlinkClick r:id="rId8" tooltip="https://app-de-recomendacion-pc-componentes.streamlit.app"/>
              </a:rPr>
              <a:t>Link a la aplicación en Streamlit</a:t>
            </a:r>
          </a:p>
          <a:p>
            <a:pPr algn="l">
              <a:lnSpc>
                <a:spcPts val="2999"/>
              </a:lnSpc>
              <a:spcBef>
                <a:spcPct val="0"/>
              </a:spcBef>
            </a:pPr>
          </a:p>
        </p:txBody>
      </p:sp>
      <p:grpSp>
        <p:nvGrpSpPr>
          <p:cNvPr name="Group 9" id="9"/>
          <p:cNvGrpSpPr>
            <a:grpSpLocks noChangeAspect="true"/>
          </p:cNvGrpSpPr>
          <p:nvPr/>
        </p:nvGrpSpPr>
        <p:grpSpPr>
          <a:xfrm rot="0">
            <a:off x="1028700" y="3441530"/>
            <a:ext cx="3965809" cy="3965809"/>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3B616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6071" y="3120832"/>
            <a:ext cx="984533" cy="1566814"/>
          </a:xfrm>
          <a:custGeom>
            <a:avLst/>
            <a:gdLst/>
            <a:ahLst/>
            <a:cxnLst/>
            <a:rect r="r" b="b" t="t" l="l"/>
            <a:pathLst>
              <a:path h="1566814" w="984533">
                <a:moveTo>
                  <a:pt x="0" y="0"/>
                </a:moveTo>
                <a:lnTo>
                  <a:pt x="984533" y="0"/>
                </a:lnTo>
                <a:lnTo>
                  <a:pt x="984533" y="1566814"/>
                </a:lnTo>
                <a:lnTo>
                  <a:pt x="0" y="1566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07</a:t>
            </a:r>
          </a:p>
        </p:txBody>
      </p:sp>
      <p:sp>
        <p:nvSpPr>
          <p:cNvPr name="TextBox 7" id="7"/>
          <p:cNvSpPr txBox="true"/>
          <p:nvPr/>
        </p:nvSpPr>
        <p:spPr>
          <a:xfrm rot="0">
            <a:off x="1880681" y="4649546"/>
            <a:ext cx="5799109" cy="1730042"/>
          </a:xfrm>
          <a:prstGeom prst="rect">
            <a:avLst/>
          </a:prstGeom>
        </p:spPr>
        <p:txBody>
          <a:bodyPr anchor="t" rtlCol="false" tIns="0" lIns="0" bIns="0" rIns="0">
            <a:spAutoFit/>
          </a:bodyPr>
          <a:lstStyle/>
          <a:p>
            <a:pPr algn="l">
              <a:lnSpc>
                <a:spcPts val="6880"/>
              </a:lnSpc>
            </a:pPr>
            <a:r>
              <a:rPr lang="en-US" sz="5460">
                <a:solidFill>
                  <a:srgbClr val="FFFFFF"/>
                </a:solidFill>
                <a:latin typeface="HK Modular"/>
                <a:ea typeface="HK Modular"/>
                <a:cs typeface="HK Modular"/>
                <a:sym typeface="HK Modular"/>
              </a:rPr>
              <a:t>PROMPT INICIAL</a:t>
            </a:r>
          </a:p>
        </p:txBody>
      </p:sp>
      <p:sp>
        <p:nvSpPr>
          <p:cNvPr name="TextBox 8" id="8"/>
          <p:cNvSpPr txBox="true"/>
          <p:nvPr/>
        </p:nvSpPr>
        <p:spPr>
          <a:xfrm rot="0">
            <a:off x="9304696" y="1285378"/>
            <a:ext cx="6067963" cy="385232"/>
          </a:xfrm>
          <a:prstGeom prst="rect">
            <a:avLst/>
          </a:prstGeom>
        </p:spPr>
        <p:txBody>
          <a:bodyPr anchor="t" rtlCol="false" tIns="0" lIns="0" bIns="0" rIns="0">
            <a:spAutoFit/>
          </a:bodyPr>
          <a:lstStyle/>
          <a:p>
            <a:pPr algn="l">
              <a:lnSpc>
                <a:spcPts val="2999"/>
              </a:lnSpc>
              <a:spcBef>
                <a:spcPct val="0"/>
              </a:spcBef>
            </a:pPr>
            <a:r>
              <a:rPr lang="en-US" b="true" sz="2777" i="true">
                <a:solidFill>
                  <a:srgbClr val="FFFFFF"/>
                </a:solidFill>
                <a:latin typeface="Raleway Bold Italics"/>
                <a:ea typeface="Raleway Bold Italics"/>
                <a:cs typeface="Raleway Bold Italics"/>
                <a:sym typeface="Raleway Bold Italics"/>
              </a:rPr>
              <a:t>Prompt Utilizado:</a:t>
            </a:r>
          </a:p>
        </p:txBody>
      </p:sp>
      <p:sp>
        <p:nvSpPr>
          <p:cNvPr name="TextBox 9" id="9"/>
          <p:cNvSpPr txBox="true"/>
          <p:nvPr/>
        </p:nvSpPr>
        <p:spPr>
          <a:xfrm rot="0">
            <a:off x="9304696" y="1699185"/>
            <a:ext cx="7001911" cy="2614082"/>
          </a:xfrm>
          <a:prstGeom prst="rect">
            <a:avLst/>
          </a:prstGeom>
        </p:spPr>
        <p:txBody>
          <a:bodyPr anchor="t" rtlCol="false" tIns="0" lIns="0" bIns="0" rIns="0">
            <a:spAutoFit/>
          </a:bodyPr>
          <a:lstStyle/>
          <a:p>
            <a:pPr algn="l">
              <a:lnSpc>
                <a:spcPts val="2999"/>
              </a:lnSpc>
            </a:pPr>
            <a:r>
              <a:rPr lang="en-US" sz="2777">
                <a:solidFill>
                  <a:srgbClr val="FFFFFF"/>
                </a:solidFill>
                <a:latin typeface="Raleway"/>
                <a:ea typeface="Raleway"/>
                <a:cs typeface="Raleway"/>
                <a:sym typeface="Raleway"/>
              </a:rPr>
              <a:t>"Dado un presupuesto y una lista de requerimientos, recomienda los mejores componentes de PC optimizando compatibilidad y rendimiento. Explica las razones de la selección y ofrece alternativas."</a:t>
            </a:r>
          </a:p>
          <a:p>
            <a:pPr algn="l">
              <a:lnSpc>
                <a:spcPts val="2999"/>
              </a:lnSpc>
              <a:spcBef>
                <a:spcPct val="0"/>
              </a:spcBef>
            </a:pPr>
          </a:p>
        </p:txBody>
      </p:sp>
      <p:sp>
        <p:nvSpPr>
          <p:cNvPr name="Freeform 10" id="10"/>
          <p:cNvSpPr/>
          <p:nvPr/>
        </p:nvSpPr>
        <p:spPr>
          <a:xfrm flipH="false" flipV="false" rot="0">
            <a:off x="8286428" y="1071548"/>
            <a:ext cx="830645" cy="926800"/>
          </a:xfrm>
          <a:custGeom>
            <a:avLst/>
            <a:gdLst/>
            <a:ahLst/>
            <a:cxnLst/>
            <a:rect r="r" b="b" t="t" l="l"/>
            <a:pathLst>
              <a:path h="926800" w="830645">
                <a:moveTo>
                  <a:pt x="0" y="0"/>
                </a:moveTo>
                <a:lnTo>
                  <a:pt x="830644" y="0"/>
                </a:lnTo>
                <a:lnTo>
                  <a:pt x="830644" y="926800"/>
                </a:lnTo>
                <a:lnTo>
                  <a:pt x="0" y="926800"/>
                </a:lnTo>
                <a:lnTo>
                  <a:pt x="0" y="0"/>
                </a:lnTo>
                <a:close/>
              </a:path>
            </a:pathLst>
          </a:custGeom>
          <a:blipFill>
            <a:blip r:embed="rId8"/>
            <a:stretch>
              <a:fillRect l="0" t="0" r="0" b="0"/>
            </a:stretch>
          </a:blipFill>
        </p:spPr>
      </p:sp>
      <p:sp>
        <p:nvSpPr>
          <p:cNvPr name="TextBox 11" id="11"/>
          <p:cNvSpPr txBox="true"/>
          <p:nvPr/>
        </p:nvSpPr>
        <p:spPr>
          <a:xfrm rot="0">
            <a:off x="8491585" y="1338355"/>
            <a:ext cx="420330" cy="363011"/>
          </a:xfrm>
          <a:prstGeom prst="rect">
            <a:avLst/>
          </a:prstGeom>
        </p:spPr>
        <p:txBody>
          <a:bodyPr anchor="t" rtlCol="false" tIns="0" lIns="0" bIns="0" rIns="0">
            <a:spAutoFit/>
          </a:bodyPr>
          <a:lstStyle/>
          <a:p>
            <a:pPr algn="ctr">
              <a:lnSpc>
                <a:spcPts val="2781"/>
              </a:lnSpc>
              <a:spcBef>
                <a:spcPct val="0"/>
              </a:spcBef>
            </a:pPr>
            <a:r>
              <a:rPr lang="en-US" b="true" sz="2575">
                <a:solidFill>
                  <a:srgbClr val="FFFFFF"/>
                </a:solidFill>
                <a:latin typeface="Raleway Bold"/>
                <a:ea typeface="Raleway Bold"/>
                <a:cs typeface="Raleway Bold"/>
                <a:sym typeface="Raleway Bold"/>
              </a:rPr>
              <a:t>1.</a:t>
            </a:r>
          </a:p>
        </p:txBody>
      </p:sp>
      <p:sp>
        <p:nvSpPr>
          <p:cNvPr name="TextBox 12" id="12"/>
          <p:cNvSpPr txBox="true"/>
          <p:nvPr/>
        </p:nvSpPr>
        <p:spPr>
          <a:xfrm rot="0">
            <a:off x="9304696" y="4198546"/>
            <a:ext cx="5675183" cy="756707"/>
          </a:xfrm>
          <a:prstGeom prst="rect">
            <a:avLst/>
          </a:prstGeom>
        </p:spPr>
        <p:txBody>
          <a:bodyPr anchor="t" rtlCol="false" tIns="0" lIns="0" bIns="0" rIns="0">
            <a:spAutoFit/>
          </a:bodyPr>
          <a:lstStyle/>
          <a:p>
            <a:pPr algn="l">
              <a:lnSpc>
                <a:spcPts val="2999"/>
              </a:lnSpc>
            </a:pPr>
            <a:r>
              <a:rPr lang="en-US" sz="2777" i="true" b="true">
                <a:solidFill>
                  <a:srgbClr val="FFFFFF"/>
                </a:solidFill>
                <a:latin typeface="Raleway Bold Italics"/>
                <a:ea typeface="Raleway Bold Italics"/>
                <a:cs typeface="Raleway Bold Italics"/>
                <a:sym typeface="Raleway Bold Italics"/>
              </a:rPr>
              <a:t>Justificación del Prompt:</a:t>
            </a:r>
          </a:p>
          <a:p>
            <a:pPr algn="l">
              <a:lnSpc>
                <a:spcPts val="2999"/>
              </a:lnSpc>
              <a:spcBef>
                <a:spcPct val="0"/>
              </a:spcBef>
            </a:pPr>
          </a:p>
        </p:txBody>
      </p:sp>
      <p:sp>
        <p:nvSpPr>
          <p:cNvPr name="TextBox 13" id="13"/>
          <p:cNvSpPr txBox="true"/>
          <p:nvPr/>
        </p:nvSpPr>
        <p:spPr>
          <a:xfrm rot="0">
            <a:off x="9303441" y="4716221"/>
            <a:ext cx="7001911" cy="2242607"/>
          </a:xfrm>
          <a:prstGeom prst="rect">
            <a:avLst/>
          </a:prstGeom>
        </p:spPr>
        <p:txBody>
          <a:bodyPr anchor="t" rtlCol="false" tIns="0" lIns="0" bIns="0" rIns="0">
            <a:spAutoFit/>
          </a:bodyPr>
          <a:lstStyle/>
          <a:p>
            <a:pPr algn="l">
              <a:lnSpc>
                <a:spcPts val="2999"/>
              </a:lnSpc>
            </a:pPr>
            <a:r>
              <a:rPr lang="en-US" sz="2777">
                <a:solidFill>
                  <a:srgbClr val="FFFFFF"/>
                </a:solidFill>
                <a:latin typeface="Raleway"/>
                <a:ea typeface="Raleway"/>
                <a:cs typeface="Raleway"/>
                <a:sym typeface="Raleway"/>
              </a:rPr>
              <a:t>Este prompt permite obtener respuestas detalladas y bien fundamentadas sobre la selección de hardware. Se espera que Gemini analice las opciones disponibles y genere recomendaciones óptimas.</a:t>
            </a:r>
          </a:p>
          <a:p>
            <a:pPr algn="l">
              <a:lnSpc>
                <a:spcPts val="2999"/>
              </a:lnSpc>
              <a:spcBef>
                <a:spcPct val="0"/>
              </a:spcBef>
            </a:pPr>
          </a:p>
        </p:txBody>
      </p:sp>
      <p:sp>
        <p:nvSpPr>
          <p:cNvPr name="Freeform 14" id="14"/>
          <p:cNvSpPr/>
          <p:nvPr/>
        </p:nvSpPr>
        <p:spPr>
          <a:xfrm flipH="false" flipV="false" rot="0">
            <a:off x="8286428" y="4028452"/>
            <a:ext cx="830645" cy="926800"/>
          </a:xfrm>
          <a:custGeom>
            <a:avLst/>
            <a:gdLst/>
            <a:ahLst/>
            <a:cxnLst/>
            <a:rect r="r" b="b" t="t" l="l"/>
            <a:pathLst>
              <a:path h="926800" w="830645">
                <a:moveTo>
                  <a:pt x="0" y="0"/>
                </a:moveTo>
                <a:lnTo>
                  <a:pt x="830644" y="0"/>
                </a:lnTo>
                <a:lnTo>
                  <a:pt x="830644" y="926801"/>
                </a:lnTo>
                <a:lnTo>
                  <a:pt x="0" y="926801"/>
                </a:lnTo>
                <a:lnTo>
                  <a:pt x="0" y="0"/>
                </a:lnTo>
                <a:close/>
              </a:path>
            </a:pathLst>
          </a:custGeom>
          <a:blipFill>
            <a:blip r:embed="rId8"/>
            <a:stretch>
              <a:fillRect l="0" t="0" r="0" b="0"/>
            </a:stretch>
          </a:blipFill>
        </p:spPr>
      </p:sp>
      <p:sp>
        <p:nvSpPr>
          <p:cNvPr name="TextBox 15" id="15"/>
          <p:cNvSpPr txBox="true"/>
          <p:nvPr/>
        </p:nvSpPr>
        <p:spPr>
          <a:xfrm rot="0">
            <a:off x="8491585" y="4324634"/>
            <a:ext cx="420330" cy="363011"/>
          </a:xfrm>
          <a:prstGeom prst="rect">
            <a:avLst/>
          </a:prstGeom>
        </p:spPr>
        <p:txBody>
          <a:bodyPr anchor="t" rtlCol="false" tIns="0" lIns="0" bIns="0" rIns="0">
            <a:spAutoFit/>
          </a:bodyPr>
          <a:lstStyle/>
          <a:p>
            <a:pPr algn="ctr">
              <a:lnSpc>
                <a:spcPts val="2781"/>
              </a:lnSpc>
              <a:spcBef>
                <a:spcPct val="0"/>
              </a:spcBef>
            </a:pPr>
            <a:r>
              <a:rPr lang="en-US" b="true" sz="2575">
                <a:solidFill>
                  <a:srgbClr val="FFFFFF"/>
                </a:solidFill>
                <a:latin typeface="Raleway Bold"/>
                <a:ea typeface="Raleway Bold"/>
                <a:cs typeface="Raleway Bold"/>
                <a:sym typeface="Raleway Bold"/>
              </a:rPr>
              <a:t>2.</a:t>
            </a:r>
          </a:p>
        </p:txBody>
      </p:sp>
      <p:sp>
        <p:nvSpPr>
          <p:cNvPr name="TextBox 16" id="16"/>
          <p:cNvSpPr txBox="true"/>
          <p:nvPr/>
        </p:nvSpPr>
        <p:spPr>
          <a:xfrm rot="0">
            <a:off x="9304696" y="6817233"/>
            <a:ext cx="7114996" cy="1128182"/>
          </a:xfrm>
          <a:prstGeom prst="rect">
            <a:avLst/>
          </a:prstGeom>
        </p:spPr>
        <p:txBody>
          <a:bodyPr anchor="t" rtlCol="false" tIns="0" lIns="0" bIns="0" rIns="0">
            <a:spAutoFit/>
          </a:bodyPr>
          <a:lstStyle/>
          <a:p>
            <a:pPr algn="l">
              <a:lnSpc>
                <a:spcPts val="2999"/>
              </a:lnSpc>
            </a:pPr>
            <a:r>
              <a:rPr lang="en-US" sz="2777" i="true" b="true">
                <a:solidFill>
                  <a:srgbClr val="FFFFFF"/>
                </a:solidFill>
                <a:latin typeface="Raleway Bold Italics"/>
                <a:ea typeface="Raleway Bold Italics"/>
                <a:cs typeface="Raleway Bold Italics"/>
                <a:sym typeface="Raleway Bold Italics"/>
              </a:rPr>
              <a:t>Factibilidad Económica:</a:t>
            </a:r>
          </a:p>
          <a:p>
            <a:pPr algn="l">
              <a:lnSpc>
                <a:spcPts val="2999"/>
              </a:lnSpc>
            </a:pPr>
          </a:p>
          <a:p>
            <a:pPr algn="l">
              <a:lnSpc>
                <a:spcPts val="2999"/>
              </a:lnSpc>
              <a:spcBef>
                <a:spcPct val="0"/>
              </a:spcBef>
            </a:pPr>
          </a:p>
        </p:txBody>
      </p:sp>
      <p:sp>
        <p:nvSpPr>
          <p:cNvPr name="TextBox 17" id="17"/>
          <p:cNvSpPr txBox="true"/>
          <p:nvPr/>
        </p:nvSpPr>
        <p:spPr>
          <a:xfrm rot="0">
            <a:off x="9303441" y="7395612"/>
            <a:ext cx="7001911" cy="1871132"/>
          </a:xfrm>
          <a:prstGeom prst="rect">
            <a:avLst/>
          </a:prstGeom>
        </p:spPr>
        <p:txBody>
          <a:bodyPr anchor="t" rtlCol="false" tIns="0" lIns="0" bIns="0" rIns="0">
            <a:spAutoFit/>
          </a:bodyPr>
          <a:lstStyle/>
          <a:p>
            <a:pPr algn="l">
              <a:lnSpc>
                <a:spcPts val="2999"/>
              </a:lnSpc>
            </a:pPr>
            <a:r>
              <a:rPr lang="en-US" sz="2777">
                <a:solidFill>
                  <a:srgbClr val="FFFFFF"/>
                </a:solidFill>
                <a:latin typeface="Raleway"/>
                <a:ea typeface="Raleway"/>
                <a:cs typeface="Raleway"/>
                <a:sym typeface="Raleway"/>
              </a:rPr>
              <a:t>El uso de Gemini implica costos asociados a la API, por lo que se analizará la posibilidad de financiamiento mediante publicidad o suscripción premium.</a:t>
            </a:r>
          </a:p>
          <a:p>
            <a:pPr algn="l">
              <a:lnSpc>
                <a:spcPts val="2999"/>
              </a:lnSpc>
              <a:spcBef>
                <a:spcPct val="0"/>
              </a:spcBef>
            </a:pPr>
          </a:p>
        </p:txBody>
      </p:sp>
      <p:sp>
        <p:nvSpPr>
          <p:cNvPr name="Freeform 18" id="18"/>
          <p:cNvSpPr/>
          <p:nvPr/>
        </p:nvSpPr>
        <p:spPr>
          <a:xfrm flipH="false" flipV="false" rot="0">
            <a:off x="8286428" y="6663366"/>
            <a:ext cx="830645" cy="926800"/>
          </a:xfrm>
          <a:custGeom>
            <a:avLst/>
            <a:gdLst/>
            <a:ahLst/>
            <a:cxnLst/>
            <a:rect r="r" b="b" t="t" l="l"/>
            <a:pathLst>
              <a:path h="926800" w="830645">
                <a:moveTo>
                  <a:pt x="0" y="0"/>
                </a:moveTo>
                <a:lnTo>
                  <a:pt x="830644" y="0"/>
                </a:lnTo>
                <a:lnTo>
                  <a:pt x="830644" y="926800"/>
                </a:lnTo>
                <a:lnTo>
                  <a:pt x="0" y="926800"/>
                </a:lnTo>
                <a:lnTo>
                  <a:pt x="0" y="0"/>
                </a:lnTo>
                <a:close/>
              </a:path>
            </a:pathLst>
          </a:custGeom>
          <a:blipFill>
            <a:blip r:embed="rId8"/>
            <a:stretch>
              <a:fillRect l="0" t="0" r="0" b="0"/>
            </a:stretch>
          </a:blipFill>
        </p:spPr>
      </p:sp>
      <p:sp>
        <p:nvSpPr>
          <p:cNvPr name="TextBox 19" id="19"/>
          <p:cNvSpPr txBox="true"/>
          <p:nvPr/>
        </p:nvSpPr>
        <p:spPr>
          <a:xfrm rot="0">
            <a:off x="8491585" y="6959548"/>
            <a:ext cx="420330" cy="363011"/>
          </a:xfrm>
          <a:prstGeom prst="rect">
            <a:avLst/>
          </a:prstGeom>
        </p:spPr>
        <p:txBody>
          <a:bodyPr anchor="t" rtlCol="false" tIns="0" lIns="0" bIns="0" rIns="0">
            <a:spAutoFit/>
          </a:bodyPr>
          <a:lstStyle/>
          <a:p>
            <a:pPr algn="ctr">
              <a:lnSpc>
                <a:spcPts val="2781"/>
              </a:lnSpc>
              <a:spcBef>
                <a:spcPct val="0"/>
              </a:spcBef>
            </a:pPr>
            <a:r>
              <a:rPr lang="en-US" b="true" sz="2575">
                <a:solidFill>
                  <a:srgbClr val="FFFFFF"/>
                </a:solidFill>
                <a:latin typeface="Raleway Bold"/>
                <a:ea typeface="Raleway Bold"/>
                <a:cs typeface="Raleway Bold"/>
                <a:sym typeface="Raleway Bold"/>
              </a:rPr>
              <a:t>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C4D">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419691" y="1084613"/>
            <a:ext cx="839609" cy="450336"/>
          </a:xfrm>
          <a:custGeom>
            <a:avLst/>
            <a:gdLst/>
            <a:ahLst/>
            <a:cxnLst/>
            <a:rect r="r" b="b" t="t" l="l"/>
            <a:pathLst>
              <a:path h="450336" w="839609">
                <a:moveTo>
                  <a:pt x="0" y="0"/>
                </a:moveTo>
                <a:lnTo>
                  <a:pt x="839609" y="0"/>
                </a:lnTo>
                <a:lnTo>
                  <a:pt x="839609"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083" y="1084613"/>
            <a:ext cx="839609" cy="450336"/>
          </a:xfrm>
          <a:custGeom>
            <a:avLst/>
            <a:gdLst/>
            <a:ahLst/>
            <a:cxnLst/>
            <a:rect r="r" b="b" t="t" l="l"/>
            <a:pathLst>
              <a:path h="450336" w="839609">
                <a:moveTo>
                  <a:pt x="0" y="0"/>
                </a:moveTo>
                <a:lnTo>
                  <a:pt x="839608" y="0"/>
                </a:lnTo>
                <a:lnTo>
                  <a:pt x="839608" y="450335"/>
                </a:lnTo>
                <a:lnTo>
                  <a:pt x="0" y="45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76071" y="9014517"/>
            <a:ext cx="2728988" cy="487567"/>
          </a:xfrm>
          <a:custGeom>
            <a:avLst/>
            <a:gdLst/>
            <a:ahLst/>
            <a:cxnLst/>
            <a:rect r="r" b="b" t="t" l="l"/>
            <a:pathLst>
              <a:path h="487567" w="2728988">
                <a:moveTo>
                  <a:pt x="0" y="0"/>
                </a:moveTo>
                <a:lnTo>
                  <a:pt x="2728988" y="0"/>
                </a:lnTo>
                <a:lnTo>
                  <a:pt x="2728988" y="487566"/>
                </a:lnTo>
                <a:lnTo>
                  <a:pt x="0" y="487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981853" y="9073308"/>
            <a:ext cx="2324294" cy="298328"/>
          </a:xfrm>
          <a:prstGeom prst="rect">
            <a:avLst/>
          </a:prstGeom>
        </p:spPr>
        <p:txBody>
          <a:bodyPr anchor="t" rtlCol="false" tIns="0" lIns="0" bIns="0" rIns="0">
            <a:spAutoFit/>
          </a:bodyPr>
          <a:lstStyle/>
          <a:p>
            <a:pPr algn="ctr">
              <a:lnSpc>
                <a:spcPts val="2241"/>
              </a:lnSpc>
              <a:spcBef>
                <a:spcPct val="0"/>
              </a:spcBef>
            </a:pPr>
            <a:r>
              <a:rPr lang="en-US" sz="2075">
                <a:solidFill>
                  <a:srgbClr val="FFFFFF"/>
                </a:solidFill>
                <a:latin typeface="Gruppo"/>
                <a:ea typeface="Gruppo"/>
                <a:cs typeface="Gruppo"/>
                <a:sym typeface="Gruppo"/>
              </a:rPr>
              <a:t>page 10</a:t>
            </a:r>
          </a:p>
        </p:txBody>
      </p:sp>
      <p:sp>
        <p:nvSpPr>
          <p:cNvPr name="TextBox 6" id="6"/>
          <p:cNvSpPr txBox="true"/>
          <p:nvPr/>
        </p:nvSpPr>
        <p:spPr>
          <a:xfrm rot="0">
            <a:off x="3140565" y="1944594"/>
            <a:ext cx="13021355" cy="1495220"/>
          </a:xfrm>
          <a:prstGeom prst="rect">
            <a:avLst/>
          </a:prstGeom>
        </p:spPr>
        <p:txBody>
          <a:bodyPr anchor="t" rtlCol="false" tIns="0" lIns="0" bIns="0" rIns="0">
            <a:spAutoFit/>
          </a:bodyPr>
          <a:lstStyle/>
          <a:p>
            <a:pPr algn="ctr">
              <a:lnSpc>
                <a:spcPts val="11911"/>
              </a:lnSpc>
            </a:pPr>
            <a:r>
              <a:rPr lang="en-US" sz="9453">
                <a:solidFill>
                  <a:srgbClr val="FFFFFF"/>
                </a:solidFill>
                <a:latin typeface="HK Modular"/>
                <a:ea typeface="HK Modular"/>
                <a:cs typeface="HK Modular"/>
                <a:sym typeface="HK Modular"/>
              </a:rPr>
              <a:t>CONCLUSIONES</a:t>
            </a:r>
          </a:p>
        </p:txBody>
      </p:sp>
      <p:sp>
        <p:nvSpPr>
          <p:cNvPr name="TextBox 7" id="7"/>
          <p:cNvSpPr txBox="true"/>
          <p:nvPr/>
        </p:nvSpPr>
        <p:spPr>
          <a:xfrm rot="0">
            <a:off x="4505059" y="3611039"/>
            <a:ext cx="10916976" cy="3357032"/>
          </a:xfrm>
          <a:prstGeom prst="rect">
            <a:avLst/>
          </a:prstGeom>
        </p:spPr>
        <p:txBody>
          <a:bodyPr anchor="t" rtlCol="false" tIns="0" lIns="0" bIns="0" rIns="0">
            <a:spAutoFit/>
          </a:bodyPr>
          <a:lstStyle/>
          <a:p>
            <a:pPr algn="ctr">
              <a:lnSpc>
                <a:spcPts val="2999"/>
              </a:lnSpc>
            </a:pPr>
            <a:r>
              <a:rPr lang="en-US" sz="2777">
                <a:solidFill>
                  <a:srgbClr val="FFFFFF"/>
                </a:solidFill>
                <a:latin typeface="Raleway"/>
                <a:ea typeface="Raleway"/>
                <a:cs typeface="Raleway"/>
                <a:sym typeface="Raleway"/>
              </a:rPr>
              <a:t>La propuesta de Expansión Game: Meta Visión busca resolver un problema real en la compra de hardware, aprovechando el potencial de la IA para mejorar la experiencia del usuario. Al automatizar las recomendaciones y la validación de compatibilidad, se espera reducir errores y aumentar la confianza en las compras online. En futuras iteraciones, se pueden agregar más funcionalidades como integración con bases de datos de precios en tiempo real y asistencia por voz.</a:t>
            </a:r>
          </a:p>
          <a:p>
            <a:pPr algn="ctr">
              <a:lnSpc>
                <a:spcPts val="299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DAGfTiMqk40</dc:identifier>
  <dcterms:modified xsi:type="dcterms:W3CDTF">2011-08-01T06:04:30Z</dcterms:modified>
  <cp:revision>1</cp:revision>
  <dc:title>Artificial Intelligence is rapidly advancing, bringing transformative changes across various industries. From healthcare to finance, AI is enhancing decision-making, automating tasks, and enabling machines to learn and adapt in ways that were previously</dc:title>
</cp:coreProperties>
</file>